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7" r:id="rId3"/>
    <p:sldId id="312" r:id="rId4"/>
    <p:sldId id="317" r:id="rId5"/>
    <p:sldId id="318" r:id="rId6"/>
    <p:sldId id="296" r:id="rId7"/>
    <p:sldId id="299" r:id="rId8"/>
    <p:sldId id="300" r:id="rId9"/>
    <p:sldId id="301" r:id="rId10"/>
    <p:sldId id="302" r:id="rId11"/>
    <p:sldId id="316" r:id="rId12"/>
    <p:sldId id="298" r:id="rId13"/>
    <p:sldId id="303" r:id="rId14"/>
    <p:sldId id="304" r:id="rId15"/>
    <p:sldId id="309" r:id="rId16"/>
    <p:sldId id="308" r:id="rId17"/>
    <p:sldId id="310" r:id="rId18"/>
    <p:sldId id="307" r:id="rId19"/>
    <p:sldId id="311" r:id="rId20"/>
    <p:sldId id="306" r:id="rId2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376" autoAdjust="0"/>
  </p:normalViewPr>
  <p:slideViewPr>
    <p:cSldViewPr>
      <p:cViewPr varScale="1">
        <p:scale>
          <a:sx n="139" d="100"/>
          <a:sy n="139" d="100"/>
        </p:scale>
        <p:origin x="-102" y="-1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5/30/2011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5/30/2011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5/30/2011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5/30/2011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5/30/2011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5/30/2011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5/30/2011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5/30/2011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5/30/2011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5/30/2011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5/30/2011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5/30/2011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k-framework.org/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sz="5300" b="1" dirty="0" smtClean="0">
                <a:solidFill>
                  <a:schemeClr val="tx2"/>
                </a:solidFill>
              </a:rPr>
              <a:t>Matching Logic</a:t>
            </a:r>
            <a:br>
              <a:rPr lang="en-US" sz="5300" b="1" dirty="0" smtClean="0">
                <a:solidFill>
                  <a:schemeClr val="tx2"/>
                </a:solidFill>
              </a:rPr>
            </a:br>
            <a:r>
              <a:rPr lang="en-US" sz="4000" dirty="0" smtClean="0"/>
              <a:t>- A New Program Verification Approach -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90600" y="3962400"/>
            <a:ext cx="7239000" cy="2590800"/>
          </a:xfrm>
        </p:spPr>
        <p:txBody>
          <a:bodyPr>
            <a:normAutofit/>
          </a:bodyPr>
          <a:lstStyle/>
          <a:p>
            <a:r>
              <a:rPr lang="en-US" b="1" dirty="0" err="1" smtClean="0">
                <a:solidFill>
                  <a:schemeClr val="tx2"/>
                </a:solidFill>
              </a:rPr>
              <a:t>Grigore</a:t>
            </a:r>
            <a:r>
              <a:rPr lang="en-US" b="1" dirty="0" smtClean="0">
                <a:solidFill>
                  <a:schemeClr val="tx2"/>
                </a:solidFill>
              </a:rPr>
              <a:t> </a:t>
            </a:r>
            <a:r>
              <a:rPr lang="en-US" b="1" dirty="0" err="1" smtClean="0">
                <a:solidFill>
                  <a:schemeClr val="tx2"/>
                </a:solidFill>
              </a:rPr>
              <a:t>Rosu</a:t>
            </a:r>
            <a:r>
              <a:rPr lang="en-US" b="1" dirty="0" smtClean="0">
                <a:solidFill>
                  <a:schemeClr val="tx2"/>
                </a:solidFill>
              </a:rPr>
              <a:t> </a:t>
            </a:r>
            <a:r>
              <a:rPr lang="en-US" dirty="0" smtClean="0">
                <a:solidFill>
                  <a:schemeClr val="tx1"/>
                </a:solidFill>
              </a:rPr>
              <a:t>and </a:t>
            </a:r>
            <a:r>
              <a:rPr lang="en-US" b="1" dirty="0" smtClean="0">
                <a:solidFill>
                  <a:schemeClr val="tx2"/>
                </a:solidFill>
              </a:rPr>
              <a:t>Andrei </a:t>
            </a:r>
            <a:r>
              <a:rPr lang="en-US" b="1" dirty="0" err="1" smtClean="0">
                <a:solidFill>
                  <a:schemeClr val="tx2"/>
                </a:solidFill>
              </a:rPr>
              <a:t>Stefanescu</a:t>
            </a:r>
            <a:endParaRPr lang="en-US" b="1" dirty="0" smtClean="0">
              <a:solidFill>
                <a:schemeClr val="tx2"/>
              </a:solidFill>
            </a:endParaRPr>
          </a:p>
          <a:p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University of Illinois at Urbana-Champaign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1371600"/>
            <a:ext cx="8839200" cy="548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" name="Group 8"/>
          <p:cNvGrpSpPr/>
          <p:nvPr/>
        </p:nvGrpSpPr>
        <p:grpSpPr>
          <a:xfrm>
            <a:off x="3657600" y="3048000"/>
            <a:ext cx="5412028" cy="3657600"/>
            <a:chOff x="3657600" y="3048000"/>
            <a:chExt cx="5412028" cy="3657600"/>
          </a:xfrm>
        </p:grpSpPr>
        <p:sp>
          <p:nvSpPr>
            <p:cNvPr id="5" name="Rounded Rectangular Callout 4"/>
            <p:cNvSpPr/>
            <p:nvPr/>
          </p:nvSpPr>
          <p:spPr>
            <a:xfrm>
              <a:off x="4648200" y="3657600"/>
              <a:ext cx="4419600" cy="3048000"/>
            </a:xfrm>
            <a:prstGeom prst="wedgeRoundRectCallout">
              <a:avLst>
                <a:gd name="adj1" fmla="val -63068"/>
                <a:gd name="adj2" fmla="val -57759"/>
                <a:gd name="adj3" fmla="val 16667"/>
              </a:avLst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32770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5467350" y="4343400"/>
              <a:ext cx="2762250" cy="14097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" name="TextBox 5"/>
            <p:cNvSpPr txBox="1"/>
            <p:nvPr/>
          </p:nvSpPr>
          <p:spPr>
            <a:xfrm>
              <a:off x="4724400" y="5943600"/>
              <a:ext cx="4182555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latin typeface="Courier New" pitchFamily="49" charset="0"/>
                  <a:cs typeface="Courier New" pitchFamily="49" charset="0"/>
                </a:rPr>
                <a:t>&lt;k&gt; X = V =&gt; V &lt;_/k&gt;</a:t>
              </a:r>
            </a:p>
            <a:p>
              <a:r>
                <a:rPr lang="en-US" b="1" dirty="0" smtClean="0">
                  <a:latin typeface="Courier New" pitchFamily="49" charset="0"/>
                  <a:cs typeface="Courier New" pitchFamily="49" charset="0"/>
                </a:rPr>
                <a:t>&lt;</a:t>
              </a:r>
              <a:r>
                <a:rPr lang="en-US" b="1" dirty="0" err="1" smtClean="0">
                  <a:latin typeface="Courier New" pitchFamily="49" charset="0"/>
                  <a:cs typeface="Courier New" pitchFamily="49" charset="0"/>
                </a:rPr>
                <a:t>env</a:t>
              </a:r>
              <a:r>
                <a:rPr lang="en-US" b="1" dirty="0" smtClean="0">
                  <a:latin typeface="Courier New" pitchFamily="49" charset="0"/>
                  <a:cs typeface="Courier New" pitchFamily="49" charset="0"/>
                </a:rPr>
                <a:t>_&gt; X |-&gt; (_ =&gt; V) &lt;_/</a:t>
              </a:r>
              <a:r>
                <a:rPr lang="en-US" b="1" dirty="0" err="1" smtClean="0">
                  <a:latin typeface="Courier New" pitchFamily="49" charset="0"/>
                  <a:cs typeface="Courier New" pitchFamily="49" charset="0"/>
                </a:rPr>
                <a:t>env</a:t>
              </a:r>
              <a:r>
                <a:rPr lang="en-US" b="1" dirty="0" smtClean="0">
                  <a:latin typeface="Courier New" pitchFamily="49" charset="0"/>
                  <a:cs typeface="Courier New" pitchFamily="49" charset="0"/>
                </a:rPr>
                <a:t>&gt;</a:t>
              </a:r>
              <a:endParaRPr lang="en-US" b="1" dirty="0"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4724400" y="3771375"/>
              <a:ext cx="434522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 smtClean="0"/>
                <a:t>Semantic rules given contextually</a:t>
              </a:r>
              <a:endParaRPr lang="en-US" sz="2400" dirty="0"/>
            </a:p>
          </p:txBody>
        </p:sp>
        <p:sp>
          <p:nvSpPr>
            <p:cNvPr id="8" name="Rounded Rectangle 7"/>
            <p:cNvSpPr/>
            <p:nvPr/>
          </p:nvSpPr>
          <p:spPr>
            <a:xfrm>
              <a:off x="3657600" y="3048000"/>
              <a:ext cx="762000" cy="381000"/>
            </a:xfrm>
            <a:prstGeom prst="roundRect">
              <a:avLst/>
            </a:prstGeom>
            <a:solidFill>
              <a:schemeClr val="bg1">
                <a:alpha val="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5344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Formal Executable Semantics of </a:t>
            </a:r>
            <a:r>
              <a:rPr lang="en-US" dirty="0" err="1" smtClean="0"/>
              <a:t>KernelC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5344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Formal Executable Semantics of </a:t>
            </a:r>
            <a:r>
              <a:rPr lang="en-US" dirty="0" err="1" smtClean="0"/>
              <a:t>KernelC</a:t>
            </a:r>
            <a:endParaRPr lang="en-US" dirty="0"/>
          </a:p>
        </p:txBody>
      </p:sp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1371600"/>
            <a:ext cx="8839200" cy="548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ounded Rectangle 3"/>
          <p:cNvSpPr/>
          <p:nvPr/>
        </p:nvSpPr>
        <p:spPr>
          <a:xfrm>
            <a:off x="1447800" y="2438400"/>
            <a:ext cx="6477000" cy="3810000"/>
          </a:xfrm>
          <a:prstGeom prst="roundRect">
            <a:avLst/>
          </a:prstGeom>
          <a:solidFill>
            <a:srgbClr val="92D050">
              <a:alpha val="61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tx1"/>
                </a:solidFill>
              </a:rPr>
              <a:t>K Framework</a:t>
            </a:r>
            <a:endParaRPr lang="en-US" dirty="0" smtClean="0">
              <a:solidFill>
                <a:schemeClr val="tx1"/>
              </a:solidFill>
            </a:endParaRPr>
          </a:p>
          <a:p>
            <a:pPr algn="ctr"/>
            <a:endParaRPr lang="en-US" dirty="0" smtClean="0">
              <a:hlinkClick r:id="rId3"/>
            </a:endParaRPr>
          </a:p>
          <a:p>
            <a:pPr algn="ctr"/>
            <a:r>
              <a:rPr lang="en-US" sz="2400" dirty="0" smtClean="0">
                <a:hlinkClick r:id="rId3"/>
              </a:rPr>
              <a:t>http://k-framework.org</a:t>
            </a:r>
            <a:endParaRPr lang="en-US" sz="2400" dirty="0" smtClean="0"/>
          </a:p>
          <a:p>
            <a:pPr algn="ctr"/>
            <a:endParaRPr lang="en-US" sz="2400" dirty="0" smtClean="0"/>
          </a:p>
          <a:p>
            <a:pPr algn="ctr"/>
            <a:r>
              <a:rPr lang="en-US" sz="3200" dirty="0" smtClean="0">
                <a:solidFill>
                  <a:schemeClr val="tx1"/>
                </a:solidFill>
              </a:rPr>
              <a:t>Highlights:</a:t>
            </a:r>
          </a:p>
          <a:p>
            <a:pPr algn="ctr"/>
            <a:endParaRPr lang="en-US" dirty="0" smtClean="0">
              <a:solidFill>
                <a:schemeClr val="tx1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n-US" sz="2400" dirty="0" smtClean="0">
                <a:solidFill>
                  <a:schemeClr val="tx1"/>
                </a:solidFill>
              </a:rPr>
              <a:t>Modular, scales well (C, Scheme, </a:t>
            </a:r>
            <a:r>
              <a:rPr lang="en-US" sz="2400" dirty="0" err="1" smtClean="0">
                <a:solidFill>
                  <a:schemeClr val="tx1"/>
                </a:solidFill>
              </a:rPr>
              <a:t>Verilog</a:t>
            </a:r>
            <a:r>
              <a:rPr lang="en-US" sz="2400" dirty="0" smtClean="0">
                <a:solidFill>
                  <a:schemeClr val="tx1"/>
                </a:solidFill>
              </a:rPr>
              <a:t>, …)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>
                <a:solidFill>
                  <a:schemeClr val="tx1"/>
                </a:solidFill>
              </a:rPr>
              <a:t>Easy to use: user by undergrads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>
                <a:solidFill>
                  <a:schemeClr val="tx1"/>
                </a:solidFill>
              </a:rPr>
              <a:t>Multiple uses: interpreters, model checkers, …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Examples of Patterns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600200"/>
            <a:ext cx="8763000" cy="4495800"/>
          </a:xfrm>
        </p:spPr>
        <p:txBody>
          <a:bodyPr>
            <a:normAutofit/>
          </a:bodyPr>
          <a:lstStyle/>
          <a:p>
            <a:r>
              <a:rPr lang="en-US" dirty="0" smtClean="0"/>
              <a:t>x points to sequence </a:t>
            </a:r>
            <a:r>
              <a:rPr lang="en-US" i="1" dirty="0" smtClean="0"/>
              <a:t>A</a:t>
            </a:r>
            <a:r>
              <a:rPr lang="en-US" dirty="0"/>
              <a:t> </a:t>
            </a:r>
            <a:r>
              <a:rPr lang="en-US" dirty="0" smtClean="0"/>
              <a:t>with |</a:t>
            </a:r>
            <a:r>
              <a:rPr lang="en-US" i="1" dirty="0" smtClean="0"/>
              <a:t>A</a:t>
            </a:r>
            <a:r>
              <a:rPr lang="en-US" dirty="0" smtClean="0"/>
              <a:t>|&gt;1, and </a:t>
            </a:r>
            <a:r>
              <a:rPr lang="en-US" dirty="0" smtClean="0"/>
              <a:t>the reversed sequence </a:t>
            </a:r>
            <a:r>
              <a:rPr lang="en-US" dirty="0" smtClean="0"/>
              <a:t>rev(</a:t>
            </a:r>
            <a:r>
              <a:rPr lang="en-US" i="1" dirty="0" smtClean="0"/>
              <a:t>A</a:t>
            </a:r>
            <a:r>
              <a:rPr lang="en-US" dirty="0" smtClean="0"/>
              <a:t>) </a:t>
            </a:r>
            <a:r>
              <a:rPr lang="en-US" dirty="0" smtClean="0"/>
              <a:t>has been output</a:t>
            </a:r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sz="1600" dirty="0" smtClean="0"/>
          </a:p>
          <a:p>
            <a:r>
              <a:rPr lang="en-US" sz="2800" b="1" dirty="0" smtClean="0">
                <a:latin typeface="Courier New" pitchFamily="49" charset="0"/>
                <a:cs typeface="Courier New" pitchFamily="49" charset="0"/>
              </a:rPr>
              <a:t>untrusted()</a:t>
            </a:r>
            <a:r>
              <a:rPr lang="en-US" dirty="0" smtClean="0"/>
              <a:t>can only be called from </a:t>
            </a:r>
            <a:r>
              <a:rPr lang="en-US" sz="2800" b="1" dirty="0" smtClean="0">
                <a:latin typeface="Courier New" pitchFamily="49" charset="0"/>
                <a:cs typeface="Courier New" pitchFamily="49" charset="0"/>
              </a:rPr>
              <a:t>trusted()</a:t>
            </a:r>
            <a:endParaRPr lang="en-US" b="1" dirty="0" smtClean="0">
              <a:latin typeface="Courier New" pitchFamily="49" charset="0"/>
              <a:cs typeface="Courier New" pitchFamily="49" charset="0"/>
            </a:endParaRPr>
          </a:p>
          <a:p>
            <a:pPr marL="0" indent="0">
              <a:buNone/>
            </a:pPr>
            <a:endParaRPr lang="en-US" dirty="0" smtClean="0"/>
          </a:p>
          <a:p>
            <a:endParaRPr lang="en-US" dirty="0" smtClean="0"/>
          </a:p>
          <a:p>
            <a:pPr>
              <a:buNone/>
            </a:pP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2766889"/>
            <a:ext cx="7239000" cy="150031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7200" y="4791075"/>
            <a:ext cx="6069330" cy="168592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7315200" y="3200400"/>
            <a:ext cx="1781257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 smtClean="0">
                <a:sym typeface="Symbol"/>
              </a:rPr>
              <a:t></a:t>
            </a:r>
            <a:r>
              <a:rPr lang="en-US" sz="3600" i="1" dirty="0" smtClean="0"/>
              <a:t>  </a:t>
            </a:r>
            <a:r>
              <a:rPr lang="en-US" sz="3600" b="1" i="1" dirty="0" smtClean="0">
                <a:latin typeface="Times New Roman" pitchFamily="18" charset="0"/>
                <a:cs typeface="Times New Roman" pitchFamily="18" charset="0"/>
              </a:rPr>
              <a:t>|</a:t>
            </a:r>
            <a:r>
              <a:rPr lang="en-US" sz="3600" i="1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3600" b="1" i="1" dirty="0" smtClean="0">
                <a:latin typeface="Times New Roman" pitchFamily="18" charset="0"/>
                <a:cs typeface="Times New Roman" pitchFamily="18" charset="0"/>
              </a:rPr>
              <a:t>|</a:t>
            </a:r>
            <a:r>
              <a:rPr lang="en-US" sz="14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b="1" i="1" dirty="0" smtClean="0">
                <a:latin typeface="Times New Roman" pitchFamily="18" charset="0"/>
                <a:cs typeface="Times New Roman" pitchFamily="18" charset="0"/>
              </a:rPr>
              <a:t>&gt;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1</a:t>
            </a:r>
            <a:endParaRPr lang="en-US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Does it Really Work?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We implemented a proof-of-concept  matching logic verifier for a fragment of C</a:t>
            </a:r>
          </a:p>
          <a:p>
            <a:r>
              <a:rPr lang="en-US" dirty="0" smtClean="0"/>
              <a:t>Could verify all properties currently verifiable with </a:t>
            </a:r>
            <a:r>
              <a:rPr lang="en-US" dirty="0" smtClean="0"/>
              <a:t>existing separation </a:t>
            </a:r>
            <a:r>
              <a:rPr lang="en-US" dirty="0" smtClean="0"/>
              <a:t>logic based </a:t>
            </a:r>
            <a:r>
              <a:rPr lang="en-US" dirty="0" smtClean="0"/>
              <a:t>verifiers (for C-like languages)</a:t>
            </a:r>
            <a:endParaRPr lang="en-US" dirty="0" smtClean="0"/>
          </a:p>
          <a:p>
            <a:r>
              <a:rPr lang="en-US" dirty="0" smtClean="0"/>
              <a:t>Could also verify properties that cannot be expressed in separation logic</a:t>
            </a:r>
          </a:p>
          <a:p>
            <a:r>
              <a:rPr lang="en-US" dirty="0" smtClean="0"/>
              <a:t>See Matching Logic poster tomorrow</a:t>
            </a:r>
          </a:p>
          <a:p>
            <a:pPr lvl="1"/>
            <a:r>
              <a:rPr lang="en-US" dirty="0" smtClean="0"/>
              <a:t>Demo possible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579438"/>
          </a:xfrm>
        </p:spPr>
        <p:txBody>
          <a:bodyPr>
            <a:noAutofit/>
          </a:bodyPr>
          <a:lstStyle/>
          <a:p>
            <a:r>
              <a:rPr lang="en-US" sz="3600" dirty="0" err="1" smtClean="0"/>
              <a:t>MatchC</a:t>
            </a:r>
            <a:r>
              <a:rPr lang="en-US" sz="3600" dirty="0" smtClean="0"/>
              <a:t> at Work – Heap and I/O</a:t>
            </a:r>
            <a:endParaRPr lang="en-US" sz="3600" dirty="0"/>
          </a:p>
        </p:txBody>
      </p:sp>
      <p:pic>
        <p:nvPicPr>
          <p:cNvPr id="3481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813" y="762000"/>
            <a:ext cx="7062787" cy="60972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579438"/>
          </a:xfrm>
        </p:spPr>
        <p:txBody>
          <a:bodyPr>
            <a:noAutofit/>
          </a:bodyPr>
          <a:lstStyle/>
          <a:p>
            <a:r>
              <a:rPr lang="en-US" sz="3600" dirty="0" err="1" smtClean="0"/>
              <a:t>MatchC</a:t>
            </a:r>
            <a:r>
              <a:rPr lang="en-US" sz="3600" dirty="0" smtClean="0"/>
              <a:t> at Work – Heap and I/O</a:t>
            </a:r>
            <a:endParaRPr lang="en-US" sz="3600" dirty="0"/>
          </a:p>
        </p:txBody>
      </p:sp>
      <p:pic>
        <p:nvPicPr>
          <p:cNvPr id="3481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813" y="762000"/>
            <a:ext cx="7062787" cy="60972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Cloud Callout 5"/>
          <p:cNvSpPr/>
          <p:nvPr/>
        </p:nvSpPr>
        <p:spPr>
          <a:xfrm>
            <a:off x="3429000" y="838200"/>
            <a:ext cx="5715000" cy="3352800"/>
          </a:xfrm>
          <a:prstGeom prst="cloudCallout">
            <a:avLst>
              <a:gd name="adj1" fmla="val -76783"/>
              <a:gd name="adj2" fmla="val 23687"/>
            </a:avLst>
          </a:prstGeom>
          <a:solidFill>
            <a:schemeClr val="accent1">
              <a:alpha val="79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Reads integers from standard input and stores them in a list in the heap; then it </a:t>
            </a:r>
            <a:r>
              <a:rPr lang="en-US" dirty="0" err="1" smtClean="0"/>
              <a:t>deallocates</a:t>
            </a:r>
            <a:r>
              <a:rPr lang="en-US" dirty="0" smtClean="0"/>
              <a:t> the list, printing its elements to the standard output.</a:t>
            </a:r>
          </a:p>
          <a:p>
            <a:pPr algn="ctr"/>
            <a:endParaRPr lang="en-US" dirty="0" smtClean="0"/>
          </a:p>
          <a:p>
            <a:pPr algn="ctr"/>
            <a:r>
              <a:rPr lang="en-US" dirty="0" smtClean="0"/>
              <a:t>Since nothing is requested, </a:t>
            </a:r>
            <a:r>
              <a:rPr lang="en-US" dirty="0" err="1" smtClean="0"/>
              <a:t>MatchC</a:t>
            </a:r>
            <a:r>
              <a:rPr lang="en-US" dirty="0" smtClean="0"/>
              <a:t> will simply run the semantics.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579438"/>
          </a:xfrm>
        </p:spPr>
        <p:txBody>
          <a:bodyPr>
            <a:noAutofit/>
          </a:bodyPr>
          <a:lstStyle/>
          <a:p>
            <a:r>
              <a:rPr lang="en-US" sz="3600" dirty="0" err="1" smtClean="0"/>
              <a:t>MatchC</a:t>
            </a:r>
            <a:r>
              <a:rPr lang="en-US" sz="3600" dirty="0" smtClean="0"/>
              <a:t> at Work – Heap and I/O</a:t>
            </a:r>
            <a:endParaRPr lang="en-US" sz="3600" dirty="0"/>
          </a:p>
        </p:txBody>
      </p:sp>
      <p:pic>
        <p:nvPicPr>
          <p:cNvPr id="3481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813" y="762000"/>
            <a:ext cx="7062787" cy="60972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1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57400" y="4977228"/>
            <a:ext cx="7086600" cy="18124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48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579438"/>
          </a:xfrm>
        </p:spPr>
        <p:txBody>
          <a:bodyPr>
            <a:noAutofit/>
          </a:bodyPr>
          <a:lstStyle/>
          <a:p>
            <a:r>
              <a:rPr lang="en-US" sz="3600" dirty="0" err="1" smtClean="0"/>
              <a:t>MatchC</a:t>
            </a:r>
            <a:r>
              <a:rPr lang="en-US" sz="3600" dirty="0" smtClean="0"/>
              <a:t> at Work – Heap and I/O</a:t>
            </a:r>
            <a:endParaRPr lang="en-US" sz="3600" dirty="0"/>
          </a:p>
        </p:txBody>
      </p:sp>
      <p:pic>
        <p:nvPicPr>
          <p:cNvPr id="3481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813" y="762000"/>
            <a:ext cx="7062787" cy="60972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579438"/>
          </a:xfrm>
        </p:spPr>
        <p:txBody>
          <a:bodyPr>
            <a:noAutofit/>
          </a:bodyPr>
          <a:lstStyle/>
          <a:p>
            <a:r>
              <a:rPr lang="en-US" sz="3600" dirty="0" err="1" smtClean="0"/>
              <a:t>MatchC</a:t>
            </a:r>
            <a:r>
              <a:rPr lang="en-US" sz="3600" dirty="0" smtClean="0"/>
              <a:t> at Work – Heap and I/O</a:t>
            </a:r>
            <a:endParaRPr lang="en-US" sz="3600" dirty="0"/>
          </a:p>
        </p:txBody>
      </p:sp>
      <p:pic>
        <p:nvPicPr>
          <p:cNvPr id="3584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020" y="765253"/>
            <a:ext cx="7067550" cy="61023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579438"/>
          </a:xfrm>
        </p:spPr>
        <p:txBody>
          <a:bodyPr>
            <a:noAutofit/>
          </a:bodyPr>
          <a:lstStyle/>
          <a:p>
            <a:r>
              <a:rPr lang="en-US" sz="3600" dirty="0" err="1" smtClean="0"/>
              <a:t>MatchC</a:t>
            </a:r>
            <a:r>
              <a:rPr lang="en-US" sz="3600" dirty="0" smtClean="0"/>
              <a:t> at Work – Heap and I/O</a:t>
            </a:r>
            <a:endParaRPr lang="en-US" sz="3600" dirty="0"/>
          </a:p>
        </p:txBody>
      </p:sp>
      <p:pic>
        <p:nvPicPr>
          <p:cNvPr id="3584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020" y="765253"/>
            <a:ext cx="7067550" cy="61023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4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57400" y="4980122"/>
            <a:ext cx="7086600" cy="18016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58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 … could it be that, after 40 years of program verification, we still lack the right semantically grounded program verification foundation?</a:t>
            </a: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71738" y="5419725"/>
            <a:ext cx="4200525" cy="60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2810792" y="4343400"/>
            <a:ext cx="343760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/>
              <a:t>Floyd-Hoare logic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Hoare Logic may not be the ultimate answer to the problem of program verification!</a:t>
            </a:r>
          </a:p>
          <a:p>
            <a:r>
              <a:rPr lang="en-US" dirty="0" smtClean="0"/>
              <a:t>In Matching Logic, we use an executable semantics of a language </a:t>
            </a:r>
            <a:r>
              <a:rPr lang="en-US" i="1" dirty="0" smtClean="0"/>
              <a:t>as is</a:t>
            </a:r>
            <a:r>
              <a:rPr lang="en-US" dirty="0" smtClean="0"/>
              <a:t> for verification</a:t>
            </a:r>
          </a:p>
          <a:p>
            <a:pPr lvl="1"/>
            <a:r>
              <a:rPr lang="en-US" dirty="0" smtClean="0"/>
              <a:t>As opposed to redefining it as a Hoare logic</a:t>
            </a:r>
          </a:p>
          <a:p>
            <a:pPr lvl="1"/>
            <a:r>
              <a:rPr lang="en-US" dirty="0" smtClean="0"/>
              <a:t>Executable semantics is </a:t>
            </a:r>
            <a:r>
              <a:rPr lang="en-US" i="1" dirty="0" smtClean="0"/>
              <a:t>testable </a:t>
            </a:r>
            <a:r>
              <a:rPr lang="en-US" dirty="0" smtClean="0"/>
              <a:t>and</a:t>
            </a:r>
            <a:r>
              <a:rPr lang="en-US" i="1" dirty="0" smtClean="0"/>
              <a:t> reusable</a:t>
            </a:r>
            <a:endParaRPr lang="en-US" dirty="0" smtClean="0"/>
          </a:p>
          <a:p>
            <a:pPr lvl="1"/>
            <a:r>
              <a:rPr lang="en-US" dirty="0" smtClean="0"/>
              <a:t>Giving an executable semantics is not necessarily painful, it can be fun if one uses the right tools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 … could it be that, after 40 years of program verification, we still lack the right semantically grounded program verification foundation?</a:t>
            </a: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71738" y="5419725"/>
            <a:ext cx="4200525" cy="60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2810792" y="4343400"/>
            <a:ext cx="343760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/>
              <a:t>Floyd-Hoare logic</a:t>
            </a:r>
            <a:endParaRPr lang="en-US" sz="3600" dirty="0"/>
          </a:p>
        </p:txBody>
      </p:sp>
      <p:sp>
        <p:nvSpPr>
          <p:cNvPr id="6" name="TextBox 5"/>
          <p:cNvSpPr txBox="1"/>
          <p:nvPr/>
        </p:nvSpPr>
        <p:spPr>
          <a:xfrm>
            <a:off x="3581400" y="3240137"/>
            <a:ext cx="2138327" cy="3770263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3900" dirty="0" smtClean="0">
                <a:solidFill>
                  <a:srgbClr val="00B0F0"/>
                </a:solidFill>
              </a:rPr>
              <a:t>?</a:t>
            </a:r>
            <a:endParaRPr lang="en-US" sz="23900" dirty="0">
              <a:solidFill>
                <a:srgbClr val="00B0F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Limitations of Floyd-Hoare Logic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305800" cy="49530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Requires encodings of structural program configuration properties as predicates</a:t>
            </a:r>
          </a:p>
          <a:p>
            <a:pPr lvl="1"/>
            <a:r>
              <a:rPr lang="en-US" dirty="0" smtClean="0"/>
              <a:t>Heap, stacks, input/output, etc.</a:t>
            </a:r>
          </a:p>
          <a:p>
            <a:pPr lvl="1"/>
            <a:r>
              <a:rPr lang="en-US" dirty="0" smtClean="0"/>
              <a:t>Framing is hard to deal with</a:t>
            </a:r>
          </a:p>
          <a:p>
            <a:r>
              <a:rPr lang="en-US" dirty="0" smtClean="0"/>
              <a:t>Not based on a formal executable semantics</a:t>
            </a:r>
          </a:p>
          <a:p>
            <a:pPr lvl="1"/>
            <a:r>
              <a:rPr lang="en-US" dirty="0" smtClean="0"/>
              <a:t>Thus, hard to test</a:t>
            </a:r>
          </a:p>
          <a:p>
            <a:pPr lvl="1"/>
            <a:r>
              <a:rPr lang="en-US" dirty="0" smtClean="0"/>
              <a:t>Semantic errors found by proving wrong properties</a:t>
            </a:r>
          </a:p>
          <a:p>
            <a:pPr lvl="1"/>
            <a:r>
              <a:rPr lang="en-US" dirty="0" smtClean="0"/>
              <a:t>Soundness rarely or never proved in practice</a:t>
            </a:r>
          </a:p>
          <a:p>
            <a:r>
              <a:rPr lang="en-US" dirty="0" smtClean="0"/>
              <a:t>Implementations of Floyd-Hoare verifiers for real languages still an art, who few master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5256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Ideal Program Logic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Based on a formal </a:t>
            </a:r>
            <a:r>
              <a:rPr lang="en-US" i="1" dirty="0" smtClean="0"/>
              <a:t>executable</a:t>
            </a:r>
            <a:r>
              <a:rPr lang="en-US" dirty="0" smtClean="0"/>
              <a:t> semantics</a:t>
            </a:r>
          </a:p>
          <a:p>
            <a:pPr lvl="1"/>
            <a:r>
              <a:rPr lang="en-US" dirty="0" smtClean="0"/>
              <a:t>So we can test it by executing 1000’s of programs</a:t>
            </a:r>
          </a:p>
          <a:p>
            <a:pPr lvl="1"/>
            <a:r>
              <a:rPr lang="en-US" dirty="0" smtClean="0"/>
              <a:t>Sound “by construction”</a:t>
            </a:r>
          </a:p>
          <a:p>
            <a:r>
              <a:rPr lang="en-US" dirty="0" smtClean="0"/>
              <a:t>Allows us to state any structural properties about configurations</a:t>
            </a:r>
          </a:p>
          <a:p>
            <a:pPr lvl="1"/>
            <a:r>
              <a:rPr lang="en-US" dirty="0" smtClean="0"/>
              <a:t>Heap, stacks, input/output, etc.</a:t>
            </a:r>
          </a:p>
          <a:p>
            <a:pPr lvl="1"/>
            <a:r>
              <a:rPr lang="en-US" dirty="0" smtClean="0"/>
              <a:t>Framing would be straightforward; nothing special</a:t>
            </a:r>
          </a:p>
          <a:p>
            <a:r>
              <a:rPr lang="en-US" dirty="0" smtClean="0"/>
              <a:t>Leads to immediate implementations of program verifiers, based on the executable semantics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8246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Matching Logic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A logic for reasoning about configurations</a:t>
            </a:r>
          </a:p>
          <a:p>
            <a:r>
              <a:rPr lang="en-US" dirty="0" smtClean="0"/>
              <a:t>Builds upon executable/operational semantics</a:t>
            </a:r>
          </a:p>
          <a:p>
            <a:pPr lvl="1"/>
            <a:r>
              <a:rPr lang="en-US" dirty="0" smtClean="0"/>
              <a:t>Provides ground configurations and transitions</a:t>
            </a:r>
          </a:p>
          <a:p>
            <a:r>
              <a:rPr lang="en-US" dirty="0" smtClean="0"/>
              <a:t>Matching Logic</a:t>
            </a:r>
          </a:p>
          <a:p>
            <a:pPr lvl="1"/>
            <a:r>
              <a:rPr lang="en-US" dirty="0" smtClean="0"/>
              <a:t>Formulae / Specifications</a:t>
            </a:r>
          </a:p>
          <a:p>
            <a:pPr lvl="2"/>
            <a:r>
              <a:rPr lang="en-US" dirty="0" smtClean="0"/>
              <a:t>FOL over configurations with variables, called </a:t>
            </a:r>
            <a:r>
              <a:rPr lang="en-US" dirty="0" smtClean="0">
                <a:solidFill>
                  <a:srgbClr val="FF0000"/>
                </a:solidFill>
              </a:rPr>
              <a:t>patterns</a:t>
            </a:r>
          </a:p>
          <a:p>
            <a:pPr lvl="1"/>
            <a:r>
              <a:rPr lang="en-US" dirty="0" smtClean="0"/>
              <a:t>Models</a:t>
            </a:r>
          </a:p>
          <a:p>
            <a:pPr lvl="2"/>
            <a:r>
              <a:rPr lang="en-US" dirty="0" smtClean="0"/>
              <a:t>Ground configurations</a:t>
            </a:r>
          </a:p>
          <a:p>
            <a:pPr lvl="1"/>
            <a:r>
              <a:rPr lang="en-US" dirty="0" smtClean="0"/>
              <a:t>Satisfaction</a:t>
            </a:r>
          </a:p>
          <a:p>
            <a:pPr lvl="2"/>
            <a:r>
              <a:rPr lang="en-US" dirty="0" smtClean="0">
                <a:solidFill>
                  <a:srgbClr val="FF0000"/>
                </a:solidFill>
              </a:rPr>
              <a:t>Matching</a:t>
            </a:r>
            <a:r>
              <a:rPr lang="en-US" dirty="0" smtClean="0"/>
              <a:t> for configurations, plus FOL for the rest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5344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Formal Executable Semantics of </a:t>
            </a:r>
            <a:r>
              <a:rPr lang="en-US" dirty="0" err="1" smtClean="0"/>
              <a:t>KernelC</a:t>
            </a:r>
            <a:endParaRPr lang="en-US" dirty="0"/>
          </a:p>
        </p:txBody>
      </p:sp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1371600"/>
            <a:ext cx="8839200" cy="548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1371600"/>
            <a:ext cx="8839200" cy="548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" name="Group 11"/>
          <p:cNvGrpSpPr/>
          <p:nvPr/>
        </p:nvGrpSpPr>
        <p:grpSpPr>
          <a:xfrm>
            <a:off x="436180" y="2895600"/>
            <a:ext cx="7586336" cy="2209800"/>
            <a:chOff x="436180" y="2895600"/>
            <a:chExt cx="7586336" cy="2209800"/>
          </a:xfrm>
        </p:grpSpPr>
        <p:sp>
          <p:nvSpPr>
            <p:cNvPr id="6" name="Rounded Rectangular Callout 5"/>
            <p:cNvSpPr/>
            <p:nvPr/>
          </p:nvSpPr>
          <p:spPr>
            <a:xfrm>
              <a:off x="3048000" y="2895600"/>
              <a:ext cx="4953000" cy="2209800"/>
            </a:xfrm>
            <a:prstGeom prst="wedgeRoundRectCallout">
              <a:avLst>
                <a:gd name="adj1" fmla="val -88482"/>
                <a:gd name="adj2" fmla="val -38961"/>
                <a:gd name="adj3" fmla="val 16667"/>
              </a:avLst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" name="Rounded Rectangle 6"/>
            <p:cNvSpPr/>
            <p:nvPr/>
          </p:nvSpPr>
          <p:spPr>
            <a:xfrm>
              <a:off x="436180" y="3090040"/>
              <a:ext cx="685800" cy="152400"/>
            </a:xfrm>
            <a:prstGeom prst="roundRect">
              <a:avLst/>
            </a:prstGeom>
            <a:solidFill>
              <a:schemeClr val="bg1">
                <a:alpha val="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6147" name="Picture 3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924300" y="4514850"/>
              <a:ext cx="3771900" cy="5143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148" name="Picture 4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145220" y="3848100"/>
              <a:ext cx="1447800" cy="495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1" name="TextBox 10"/>
            <p:cNvSpPr txBox="1"/>
            <p:nvPr/>
          </p:nvSpPr>
          <p:spPr>
            <a:xfrm>
              <a:off x="3141180" y="3036348"/>
              <a:ext cx="488133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 smtClean="0"/>
                <a:t>Syntax declared using annotated BNF </a:t>
              </a:r>
              <a:endParaRPr lang="en-US" sz="2400" dirty="0"/>
            </a:p>
          </p:txBody>
        </p:sp>
      </p:grp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5344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Formal Executable Semantics of </a:t>
            </a:r>
            <a:r>
              <a:rPr lang="en-US" dirty="0" err="1" smtClean="0"/>
              <a:t>KernelC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1371600"/>
            <a:ext cx="8839200" cy="548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" name="Group 7"/>
          <p:cNvGrpSpPr/>
          <p:nvPr/>
        </p:nvGrpSpPr>
        <p:grpSpPr>
          <a:xfrm>
            <a:off x="1295400" y="1644870"/>
            <a:ext cx="7315200" cy="5060730"/>
            <a:chOff x="1295400" y="1644870"/>
            <a:chExt cx="7315200" cy="5060730"/>
          </a:xfrm>
        </p:grpSpPr>
        <p:sp>
          <p:nvSpPr>
            <p:cNvPr id="4" name="Rounded Rectangular Callout 3"/>
            <p:cNvSpPr/>
            <p:nvPr/>
          </p:nvSpPr>
          <p:spPr>
            <a:xfrm>
              <a:off x="1295400" y="2895600"/>
              <a:ext cx="7315200" cy="3810000"/>
            </a:xfrm>
            <a:prstGeom prst="wedgeRoundRectCallout">
              <a:avLst>
                <a:gd name="adj1" fmla="val -5962"/>
                <a:gd name="adj2" fmla="val -64632"/>
                <a:gd name="adj3" fmla="val 16667"/>
              </a:avLst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31746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649633" y="3983420"/>
              <a:ext cx="6624637" cy="26531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" name="Rounded Rectangle 5"/>
            <p:cNvSpPr/>
            <p:nvPr/>
          </p:nvSpPr>
          <p:spPr>
            <a:xfrm>
              <a:off x="3484180" y="1644870"/>
              <a:ext cx="1905000" cy="685800"/>
            </a:xfrm>
            <a:prstGeom prst="roundRect">
              <a:avLst/>
            </a:prstGeom>
            <a:solidFill>
              <a:schemeClr val="bg1">
                <a:alpha val="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1941709" y="3019100"/>
              <a:ext cx="6487225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 smtClean="0"/>
                <a:t>Configuration  given as a nested cell structure.</a:t>
              </a:r>
            </a:p>
            <a:p>
              <a:r>
                <a:rPr lang="en-US" sz="2400" dirty="0" smtClean="0"/>
                <a:t>Leaves can be sets, </a:t>
              </a:r>
              <a:r>
                <a:rPr lang="en-US" sz="2400" dirty="0" err="1" smtClean="0"/>
                <a:t>multisets</a:t>
              </a:r>
              <a:r>
                <a:rPr lang="en-US" sz="2400" dirty="0" smtClean="0"/>
                <a:t>, lists, maps, or syntax</a:t>
              </a:r>
              <a:endParaRPr lang="en-US" sz="2400" dirty="0"/>
            </a:p>
          </p:txBody>
        </p:sp>
      </p:grp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5344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Formal Executable Semantics of </a:t>
            </a:r>
            <a:r>
              <a:rPr lang="en-US" dirty="0" err="1" smtClean="0"/>
              <a:t>KernelC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4700</TotalTime>
  <Words>592</Words>
  <Application>Microsoft Office PowerPoint</Application>
  <PresentationFormat>On-screen Show (4:3)</PresentationFormat>
  <Paragraphs>87</Paragraphs>
  <Slides>20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Office Theme</vt:lpstr>
      <vt:lpstr>Matching Logic - A New Program Verification Approach -</vt:lpstr>
      <vt:lpstr>Question</vt:lpstr>
      <vt:lpstr>Question</vt:lpstr>
      <vt:lpstr>Limitations of Floyd-Hoare Logic</vt:lpstr>
      <vt:lpstr>Ideal Program Logic</vt:lpstr>
      <vt:lpstr>Matching Logic</vt:lpstr>
      <vt:lpstr>Formal Executable Semantics of KernelC</vt:lpstr>
      <vt:lpstr>Formal Executable Semantics of KernelC</vt:lpstr>
      <vt:lpstr>Formal Executable Semantics of KernelC</vt:lpstr>
      <vt:lpstr>Formal Executable Semantics of KernelC</vt:lpstr>
      <vt:lpstr>Formal Executable Semantics of KernelC</vt:lpstr>
      <vt:lpstr>Examples of Patterns</vt:lpstr>
      <vt:lpstr>Does it Really Work?</vt:lpstr>
      <vt:lpstr>MatchC at Work – Heap and I/O</vt:lpstr>
      <vt:lpstr>MatchC at Work – Heap and I/O</vt:lpstr>
      <vt:lpstr>MatchC at Work – Heap and I/O</vt:lpstr>
      <vt:lpstr>MatchC at Work – Heap and I/O</vt:lpstr>
      <vt:lpstr>MatchC at Work – Heap and I/O</vt:lpstr>
      <vt:lpstr>MatchC at Work – Heap and I/O</vt:lpstr>
      <vt:lpstr>Conclusion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Matching Logic</dc:title>
  <dc:creator>Luta</dc:creator>
  <cp:lastModifiedBy>Rosu, Grigore</cp:lastModifiedBy>
  <cp:revision>251</cp:revision>
  <dcterms:created xsi:type="dcterms:W3CDTF">2006-08-16T00:00:00Z</dcterms:created>
  <dcterms:modified xsi:type="dcterms:W3CDTF">2011-05-30T17:30:45Z</dcterms:modified>
</cp:coreProperties>
</file>